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  <p:sldMasterId id="2147483750" r:id="rId5"/>
  </p:sldMasterIdLst>
  <p:notesMasterIdLst>
    <p:notesMasterId r:id="rId46"/>
  </p:notesMasterIdLst>
  <p:sldIdLst>
    <p:sldId id="257" r:id="rId6"/>
    <p:sldId id="258" r:id="rId7"/>
    <p:sldId id="259" r:id="rId8"/>
    <p:sldId id="303" r:id="rId9"/>
    <p:sldId id="260" r:id="rId10"/>
    <p:sldId id="261" r:id="rId11"/>
    <p:sldId id="262" r:id="rId12"/>
    <p:sldId id="263" r:id="rId13"/>
    <p:sldId id="291" r:id="rId14"/>
    <p:sldId id="292" r:id="rId15"/>
    <p:sldId id="293" r:id="rId16"/>
    <p:sldId id="294" r:id="rId17"/>
    <p:sldId id="295" r:id="rId18"/>
    <p:sldId id="304" r:id="rId19"/>
    <p:sldId id="290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264" r:id="rId28"/>
    <p:sldId id="265" r:id="rId29"/>
    <p:sldId id="266" r:id="rId30"/>
    <p:sldId id="267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273" r:id="rId40"/>
    <p:sldId id="269" r:id="rId41"/>
    <p:sldId id="270" r:id="rId42"/>
    <p:sldId id="271" r:id="rId43"/>
    <p:sldId id="272" r:id="rId44"/>
    <p:sldId id="27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11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B5917-CDEC-40FD-B546-31729E395ED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E152A-09B4-4757-8BA1-9E34EDA3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7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817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221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16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814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61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01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2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03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76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726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93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F9087DA-4525-4463-9256-30D22004ACD4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90808C-599E-4C0E-975A-5638931F70A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7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accent4">
                    <a:lumMod val="75000"/>
                  </a:schemeClr>
                </a:solidFill>
              </a:rPr>
              <a:t>MapReduce</a:t>
            </a:r>
            <a:br>
              <a:rPr lang="en-US" sz="6600" dirty="0"/>
            </a:br>
            <a:r>
              <a:rPr lang="en-US" sz="6600" dirty="0"/>
              <a:t>Part - 3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By : </a:t>
            </a:r>
            <a:r>
              <a:rPr lang="en-US" dirty="0" err="1">
                <a:solidFill>
                  <a:schemeClr val="accent2"/>
                </a:solidFill>
              </a:rPr>
              <a:t>Dr.Rashmi</a:t>
            </a:r>
            <a:r>
              <a:rPr lang="en-US" dirty="0">
                <a:solidFill>
                  <a:schemeClr val="accent2"/>
                </a:solidFill>
              </a:rPr>
              <a:t> L Malghan  &amp; Ms. </a:t>
            </a:r>
            <a:r>
              <a:rPr lang="en-US" dirty="0" err="1">
                <a:solidFill>
                  <a:schemeClr val="accent2"/>
                </a:solidFill>
              </a:rPr>
              <a:t>Shavantrevva</a:t>
            </a:r>
            <a:r>
              <a:rPr lang="en-US" dirty="0">
                <a:solidFill>
                  <a:schemeClr val="accent2"/>
                </a:solidFill>
              </a:rPr>
              <a:t> S </a:t>
            </a:r>
            <a:r>
              <a:rPr lang="en-US" dirty="0" err="1">
                <a:solidFill>
                  <a:schemeClr val="accent2"/>
                </a:solidFill>
              </a:rPr>
              <a:t>Bilakeri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job tracker&#10;&#10;Description automatically generated">
            <a:extLst>
              <a:ext uri="{FF2B5EF4-FFF2-40B4-BE49-F238E27FC236}">
                <a16:creationId xmlns:a16="http://schemas.microsoft.com/office/drawing/2014/main" id="{21CFCFF1-9BD9-CF4C-03AF-50EA8EF99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15" y="2149474"/>
            <a:ext cx="9908268" cy="3753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DBC994-8F1B-427B-867B-A75679CB1BC5}"/>
              </a:ext>
            </a:extLst>
          </p:cNvPr>
          <p:cNvSpPr txBox="1"/>
          <p:nvPr/>
        </p:nvSpPr>
        <p:spPr>
          <a:xfrm>
            <a:off x="2387600" y="883920"/>
            <a:ext cx="774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accent2"/>
                </a:solidFill>
              </a:rPr>
              <a:t>JobTracker and TaskTracker Interaction</a:t>
            </a:r>
          </a:p>
        </p:txBody>
      </p:sp>
    </p:spTree>
    <p:extLst>
      <p:ext uri="{BB962C8B-B14F-4D97-AF65-F5344CB8AC3E}">
        <p14:creationId xmlns:p14="http://schemas.microsoft.com/office/powerpoint/2010/main" val="84967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ECF40A-B615-3F47-8060-997FFADD4625}"/>
              </a:ext>
            </a:extLst>
          </p:cNvPr>
          <p:cNvSpPr/>
          <p:nvPr/>
        </p:nvSpPr>
        <p:spPr>
          <a:xfrm>
            <a:off x="4815840" y="518161"/>
            <a:ext cx="38608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Computing Task</a:t>
            </a:r>
          </a:p>
          <a:p>
            <a:pPr algn="ctr"/>
            <a:r>
              <a:rPr lang="en-IN" dirty="0"/>
              <a:t>JobTracker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322EA4-3D7A-B761-B769-98E3E14AE8FA}"/>
              </a:ext>
            </a:extLst>
          </p:cNvPr>
          <p:cNvSpPr/>
          <p:nvPr/>
        </p:nvSpPr>
        <p:spPr>
          <a:xfrm>
            <a:off x="1056640" y="3388360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Map Task</a:t>
            </a:r>
          </a:p>
          <a:p>
            <a:pPr algn="ctr"/>
            <a:r>
              <a:rPr lang="en-IN" dirty="0"/>
              <a:t>TaskTracker1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B4E80A-52CC-CA37-0F11-A76AE94CF03A}"/>
              </a:ext>
            </a:extLst>
          </p:cNvPr>
          <p:cNvSpPr/>
          <p:nvPr/>
        </p:nvSpPr>
        <p:spPr>
          <a:xfrm>
            <a:off x="1056640" y="5496560"/>
            <a:ext cx="2357120" cy="645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Map Output1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F10EA-9225-C11B-3CE2-439C6D313B00}"/>
              </a:ext>
            </a:extLst>
          </p:cNvPr>
          <p:cNvSpPr/>
          <p:nvPr/>
        </p:nvSpPr>
        <p:spPr>
          <a:xfrm>
            <a:off x="1056640" y="4480560"/>
            <a:ext cx="2286000" cy="645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Block1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E6D45A-AEDB-2CD1-64AF-2B1880DE1378}"/>
              </a:ext>
            </a:extLst>
          </p:cNvPr>
          <p:cNvSpPr/>
          <p:nvPr/>
        </p:nvSpPr>
        <p:spPr>
          <a:xfrm>
            <a:off x="1747520" y="1945640"/>
            <a:ext cx="38608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Map Tasks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45260-9D8E-A9AB-0091-1803BDBBB786}"/>
              </a:ext>
            </a:extLst>
          </p:cNvPr>
          <p:cNvSpPr/>
          <p:nvPr/>
        </p:nvSpPr>
        <p:spPr>
          <a:xfrm>
            <a:off x="7305040" y="1874520"/>
            <a:ext cx="38608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Reduce Tasks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CDE770-9DFD-3E78-C26A-394296718C98}"/>
              </a:ext>
            </a:extLst>
          </p:cNvPr>
          <p:cNvSpPr/>
          <p:nvPr/>
        </p:nvSpPr>
        <p:spPr>
          <a:xfrm>
            <a:off x="8117840" y="3888740"/>
            <a:ext cx="38608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Final 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333BD3-A988-F0A6-4192-FF93C8F82551}"/>
              </a:ext>
            </a:extLst>
          </p:cNvPr>
          <p:cNvSpPr/>
          <p:nvPr/>
        </p:nvSpPr>
        <p:spPr>
          <a:xfrm>
            <a:off x="4185920" y="3368040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Map Task</a:t>
            </a:r>
          </a:p>
          <a:p>
            <a:pPr algn="ctr"/>
            <a:r>
              <a:rPr lang="en-IN" dirty="0"/>
              <a:t>TaskTracker2</a:t>
            </a:r>
          </a:p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C3A080-F9DD-28AC-6F60-607BD88DB130}"/>
              </a:ext>
            </a:extLst>
          </p:cNvPr>
          <p:cNvSpPr/>
          <p:nvPr/>
        </p:nvSpPr>
        <p:spPr>
          <a:xfrm>
            <a:off x="4185920" y="5496559"/>
            <a:ext cx="2357120" cy="645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Map Output2</a:t>
            </a:r>
          </a:p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E383E6-1820-5C37-A3C1-1FDF9D0873B0}"/>
              </a:ext>
            </a:extLst>
          </p:cNvPr>
          <p:cNvSpPr/>
          <p:nvPr/>
        </p:nvSpPr>
        <p:spPr>
          <a:xfrm>
            <a:off x="4185920" y="4460240"/>
            <a:ext cx="2286000" cy="645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Block2</a:t>
            </a:r>
          </a:p>
          <a:p>
            <a:pPr algn="ctr"/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0C1A3-5ACA-3776-6F2D-9FC8E91C65F3}"/>
              </a:ext>
            </a:extLst>
          </p:cNvPr>
          <p:cNvCxnSpPr>
            <a:stCxn id="8" idx="2"/>
          </p:cNvCxnSpPr>
          <p:nvPr/>
        </p:nvCxnSpPr>
        <p:spPr>
          <a:xfrm>
            <a:off x="3677920" y="2860040"/>
            <a:ext cx="0" cy="1981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13EC48-320B-3E21-ADCD-7233E4F66C98}"/>
              </a:ext>
            </a:extLst>
          </p:cNvPr>
          <p:cNvCxnSpPr/>
          <p:nvPr/>
        </p:nvCxnSpPr>
        <p:spPr>
          <a:xfrm>
            <a:off x="2123440" y="3058160"/>
            <a:ext cx="30784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F236FB-5FC0-E9EE-64D4-25ACEDCC565F}"/>
              </a:ext>
            </a:extLst>
          </p:cNvPr>
          <p:cNvCxnSpPr>
            <a:cxnSpLocks/>
          </p:cNvCxnSpPr>
          <p:nvPr/>
        </p:nvCxnSpPr>
        <p:spPr>
          <a:xfrm>
            <a:off x="2138680" y="3048001"/>
            <a:ext cx="0" cy="3403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81B015-744B-F65A-0D74-F49A437732BB}"/>
              </a:ext>
            </a:extLst>
          </p:cNvPr>
          <p:cNvCxnSpPr>
            <a:cxnSpLocks/>
          </p:cNvCxnSpPr>
          <p:nvPr/>
        </p:nvCxnSpPr>
        <p:spPr>
          <a:xfrm>
            <a:off x="5186680" y="3048001"/>
            <a:ext cx="0" cy="3403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D05E95-8A25-F66D-BEE0-3C51FB16A5A8}"/>
              </a:ext>
            </a:extLst>
          </p:cNvPr>
          <p:cNvCxnSpPr>
            <a:cxnSpLocks/>
          </p:cNvCxnSpPr>
          <p:nvPr/>
        </p:nvCxnSpPr>
        <p:spPr>
          <a:xfrm>
            <a:off x="2118360" y="4145281"/>
            <a:ext cx="0" cy="3403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F7868F-3E16-3E09-8C98-8E08D622C413}"/>
              </a:ext>
            </a:extLst>
          </p:cNvPr>
          <p:cNvCxnSpPr>
            <a:cxnSpLocks/>
          </p:cNvCxnSpPr>
          <p:nvPr/>
        </p:nvCxnSpPr>
        <p:spPr>
          <a:xfrm>
            <a:off x="2113280" y="5105401"/>
            <a:ext cx="0" cy="3403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688BDE-3C6C-391E-7F92-1D96F9ECB060}"/>
              </a:ext>
            </a:extLst>
          </p:cNvPr>
          <p:cNvCxnSpPr>
            <a:cxnSpLocks/>
          </p:cNvCxnSpPr>
          <p:nvPr/>
        </p:nvCxnSpPr>
        <p:spPr>
          <a:xfrm>
            <a:off x="5207000" y="4140201"/>
            <a:ext cx="0" cy="3403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B081F8-AC74-BF77-1F43-53FFD41F8380}"/>
              </a:ext>
            </a:extLst>
          </p:cNvPr>
          <p:cNvCxnSpPr>
            <a:cxnSpLocks/>
          </p:cNvCxnSpPr>
          <p:nvPr/>
        </p:nvCxnSpPr>
        <p:spPr>
          <a:xfrm>
            <a:off x="5201920" y="5166360"/>
            <a:ext cx="0" cy="3403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B80F978-BB23-99C7-E4FC-2545045CF75D}"/>
              </a:ext>
            </a:extLst>
          </p:cNvPr>
          <p:cNvCxnSpPr/>
          <p:nvPr/>
        </p:nvCxnSpPr>
        <p:spPr>
          <a:xfrm>
            <a:off x="2235200" y="6319520"/>
            <a:ext cx="5212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3977CF-EBB5-E462-12A8-76DFB7FB7BCC}"/>
              </a:ext>
            </a:extLst>
          </p:cNvPr>
          <p:cNvCxnSpPr>
            <a:stCxn id="6" idx="2"/>
          </p:cNvCxnSpPr>
          <p:nvPr/>
        </p:nvCxnSpPr>
        <p:spPr>
          <a:xfrm>
            <a:off x="2235200" y="6141721"/>
            <a:ext cx="0" cy="1574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7C58A9-0DC0-36E1-9B0D-38E7C598278D}"/>
              </a:ext>
            </a:extLst>
          </p:cNvPr>
          <p:cNvCxnSpPr/>
          <p:nvPr/>
        </p:nvCxnSpPr>
        <p:spPr>
          <a:xfrm>
            <a:off x="5273040" y="6131561"/>
            <a:ext cx="0" cy="1574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8B1019F-3A9E-AE38-12B8-D7333FBA5546}"/>
              </a:ext>
            </a:extLst>
          </p:cNvPr>
          <p:cNvCxnSpPr/>
          <p:nvPr/>
        </p:nvCxnSpPr>
        <p:spPr>
          <a:xfrm flipV="1">
            <a:off x="7416800" y="2788920"/>
            <a:ext cx="0" cy="353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85B9CC-01F0-63BA-193B-6E996E0D3879}"/>
              </a:ext>
            </a:extLst>
          </p:cNvPr>
          <p:cNvCxnSpPr>
            <a:stCxn id="9" idx="2"/>
          </p:cNvCxnSpPr>
          <p:nvPr/>
        </p:nvCxnSpPr>
        <p:spPr>
          <a:xfrm>
            <a:off x="9235440" y="2788920"/>
            <a:ext cx="0" cy="1099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BC991A-BBE7-BF83-ACEE-51FCB9B694BF}"/>
              </a:ext>
            </a:extLst>
          </p:cNvPr>
          <p:cNvCxnSpPr/>
          <p:nvPr/>
        </p:nvCxnSpPr>
        <p:spPr>
          <a:xfrm>
            <a:off x="3586480" y="1747520"/>
            <a:ext cx="54051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C7DBD2-723C-4A3B-636D-8E2B02229979}"/>
              </a:ext>
            </a:extLst>
          </p:cNvPr>
          <p:cNvCxnSpPr/>
          <p:nvPr/>
        </p:nvCxnSpPr>
        <p:spPr>
          <a:xfrm>
            <a:off x="3586480" y="1747520"/>
            <a:ext cx="0" cy="1981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A5B8E7-0CAF-69BA-34ED-1B2BF15CBDCC}"/>
              </a:ext>
            </a:extLst>
          </p:cNvPr>
          <p:cNvCxnSpPr/>
          <p:nvPr/>
        </p:nvCxnSpPr>
        <p:spPr>
          <a:xfrm>
            <a:off x="8991600" y="1747520"/>
            <a:ext cx="0" cy="127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F0F95D-93B1-A751-F3EE-881CD75E6FB2}"/>
              </a:ext>
            </a:extLst>
          </p:cNvPr>
          <p:cNvCxnSpPr>
            <a:stCxn id="4" idx="2"/>
          </p:cNvCxnSpPr>
          <p:nvPr/>
        </p:nvCxnSpPr>
        <p:spPr>
          <a:xfrm>
            <a:off x="6746240" y="1432561"/>
            <a:ext cx="0" cy="3149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A111401-3262-2F21-C6D8-B5A686CA4947}"/>
              </a:ext>
            </a:extLst>
          </p:cNvPr>
          <p:cNvSpPr txBox="1"/>
          <p:nvPr/>
        </p:nvSpPr>
        <p:spPr>
          <a:xfrm>
            <a:off x="304799" y="281940"/>
            <a:ext cx="4663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2"/>
                </a:solidFill>
              </a:rPr>
              <a:t>MapReduce Programming Workflow</a:t>
            </a:r>
          </a:p>
        </p:txBody>
      </p:sp>
    </p:spTree>
    <p:extLst>
      <p:ext uri="{BB962C8B-B14F-4D97-AF65-F5344CB8AC3E}">
        <p14:creationId xmlns:p14="http://schemas.microsoft.com/office/powerpoint/2010/main" val="99510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03D79-BD7D-C150-8C77-6C7D13A0DFB1}"/>
              </a:ext>
            </a:extLst>
          </p:cNvPr>
          <p:cNvSpPr txBox="1"/>
          <p:nvPr/>
        </p:nvSpPr>
        <p:spPr>
          <a:xfrm>
            <a:off x="3108960" y="664926"/>
            <a:ext cx="7430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chemeClr val="accent3"/>
                </a:solidFill>
              </a:rPr>
              <a:t>Phases in Map and Reduce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FA003-A640-CEE6-825D-1A4B56104B92}"/>
              </a:ext>
            </a:extLst>
          </p:cNvPr>
          <p:cNvSpPr txBox="1"/>
          <p:nvPr/>
        </p:nvSpPr>
        <p:spPr>
          <a:xfrm>
            <a:off x="2082800" y="2143760"/>
            <a:ext cx="3449214" cy="386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rgbClr val="0070C0"/>
                </a:solidFill>
              </a:rPr>
              <a:t>Map Phases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600" dirty="0"/>
              <a:t>Record Reader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600" dirty="0"/>
              <a:t>Mapper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600" dirty="0"/>
              <a:t>Combiner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600" dirty="0"/>
              <a:t>Partitioner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CA416-4C4B-D91B-A5CE-AD7C2097494F}"/>
              </a:ext>
            </a:extLst>
          </p:cNvPr>
          <p:cNvSpPr txBox="1"/>
          <p:nvPr/>
        </p:nvSpPr>
        <p:spPr>
          <a:xfrm>
            <a:off x="7371188" y="2143760"/>
            <a:ext cx="3036601" cy="3695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70C0"/>
                </a:solidFill>
              </a:rPr>
              <a:t>Reduce Phases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200" dirty="0"/>
              <a:t>Shuffle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200" dirty="0"/>
              <a:t>Sort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200" dirty="0"/>
              <a:t>Reducer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2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4806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A08ED2A-0679-EC9F-3371-30AB4F63E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38" y="0"/>
            <a:ext cx="6824236" cy="6146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F12EC-2419-8688-A5BE-3FD980F25AEA}"/>
              </a:ext>
            </a:extLst>
          </p:cNvPr>
          <p:cNvSpPr txBox="1"/>
          <p:nvPr/>
        </p:nvSpPr>
        <p:spPr>
          <a:xfrm>
            <a:off x="-120254" y="427285"/>
            <a:ext cx="5955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Chores of Mapper, Combiner, </a:t>
            </a:r>
          </a:p>
          <a:p>
            <a:pPr algn="ctr"/>
            <a:r>
              <a:rPr lang="en-IN" sz="3600" dirty="0">
                <a:solidFill>
                  <a:schemeClr val="accent2"/>
                </a:solidFill>
              </a:rPr>
              <a:t>Partitioner, and Reducer</a:t>
            </a:r>
          </a:p>
        </p:txBody>
      </p:sp>
    </p:spTree>
    <p:extLst>
      <p:ext uri="{BB962C8B-B14F-4D97-AF65-F5344CB8AC3E}">
        <p14:creationId xmlns:p14="http://schemas.microsoft.com/office/powerpoint/2010/main" val="2573955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map&#10;&#10;Description automatically generated">
            <a:extLst>
              <a:ext uri="{FF2B5EF4-FFF2-40B4-BE49-F238E27FC236}">
                <a16:creationId xmlns:a16="http://schemas.microsoft.com/office/drawing/2014/main" id="{0000CA63-611B-54F3-E434-165348355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61" y="0"/>
            <a:ext cx="857503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5F5764-CA60-4B2D-89C8-5A5C620C91C0}"/>
              </a:ext>
            </a:extLst>
          </p:cNvPr>
          <p:cNvSpPr txBox="1"/>
          <p:nvPr/>
        </p:nvSpPr>
        <p:spPr>
          <a:xfrm>
            <a:off x="-790814" y="386645"/>
            <a:ext cx="5955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2"/>
                </a:solidFill>
              </a:rPr>
              <a:t>Chores of Mapper, Combiner, </a:t>
            </a:r>
          </a:p>
          <a:p>
            <a:pPr algn="ctr"/>
            <a:r>
              <a:rPr lang="en-IN" sz="2800" dirty="0">
                <a:solidFill>
                  <a:schemeClr val="accent2"/>
                </a:solidFill>
              </a:rPr>
              <a:t>Partitioner, and Reducer</a:t>
            </a:r>
          </a:p>
        </p:txBody>
      </p:sp>
    </p:spTree>
    <p:extLst>
      <p:ext uri="{BB962C8B-B14F-4D97-AF65-F5344CB8AC3E}">
        <p14:creationId xmlns:p14="http://schemas.microsoft.com/office/powerpoint/2010/main" val="18156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0C90-51D8-B5CE-5E23-E61BE78C5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95" y="0"/>
            <a:ext cx="10058400" cy="83462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MapReduce: Word count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ED6761-2954-0943-38C3-3818E6FAF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69" t="27169" r="49356" b="32241"/>
          <a:stretch/>
        </p:blipFill>
        <p:spPr>
          <a:xfrm>
            <a:off x="633548" y="729341"/>
            <a:ext cx="8771709" cy="5551718"/>
          </a:xfrm>
        </p:spPr>
      </p:pic>
    </p:spTree>
    <p:extLst>
      <p:ext uri="{BB962C8B-B14F-4D97-AF65-F5344CB8AC3E}">
        <p14:creationId xmlns:p14="http://schemas.microsoft.com/office/powerpoint/2010/main" val="4058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798F4D-0821-C53C-0AD8-9B09313C6BE1}"/>
              </a:ext>
            </a:extLst>
          </p:cNvPr>
          <p:cNvSpPr txBox="1"/>
          <p:nvPr/>
        </p:nvSpPr>
        <p:spPr>
          <a:xfrm>
            <a:off x="2081761" y="883920"/>
            <a:ext cx="7815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accent2"/>
                </a:solidFill>
              </a:rPr>
              <a:t>Word Count Program using MapReduce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C7D0-AC38-3027-246F-0FA1CE562A1E}"/>
              </a:ext>
            </a:extLst>
          </p:cNvPr>
          <p:cNvSpPr txBox="1"/>
          <p:nvPr/>
        </p:nvSpPr>
        <p:spPr>
          <a:xfrm>
            <a:off x="177731" y="2024360"/>
            <a:ext cx="11365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Step 1: 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Create a file with the name 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Nunito" pitchFamily="2" charset="0"/>
              </a:rPr>
              <a:t>word_count_data.txt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  and add some data to it</a:t>
            </a:r>
            <a:endParaRPr lang="en-IN" sz="2400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9B497AE1-C3B1-5FA4-ACE8-F201D3388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2486025"/>
            <a:ext cx="11677650" cy="1885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4DBEDE-E4BE-A726-9959-445BF30D06DF}"/>
              </a:ext>
            </a:extLst>
          </p:cNvPr>
          <p:cNvSpPr txBox="1"/>
          <p:nvPr/>
        </p:nvSpPr>
        <p:spPr>
          <a:xfrm>
            <a:off x="257175" y="45104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Step 2: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 Create a </a:t>
            </a:r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mapper.py 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file that implements the mapper logic.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91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B6A9CF-F07E-AB61-7A63-0B71DE8E1AE2}"/>
              </a:ext>
            </a:extLst>
          </p:cNvPr>
          <p:cNvSpPr txBox="1"/>
          <p:nvPr/>
        </p:nvSpPr>
        <p:spPr>
          <a:xfrm>
            <a:off x="3373120" y="196621"/>
            <a:ext cx="881888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#!/usr/bin/env python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import sys because we need to read and write data to STDIN and STDOUT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reading entire line from STDIN (standard input)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sys.stdin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to remove leading and trailing whitespace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line.strip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split the line into words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we are looping over the words array and printing the word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with the count of 1 to the STDOUT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words: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write the results to STDOUT (standard output);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what we output here will be the input for the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Reduce step, i.e. the input for reducer.py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'%s\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t%s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(word,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E034D-C3D9-E799-9610-DE71C8CEC012}"/>
              </a:ext>
            </a:extLst>
          </p:cNvPr>
          <p:cNvSpPr txBox="1"/>
          <p:nvPr/>
        </p:nvSpPr>
        <p:spPr>
          <a:xfrm>
            <a:off x="690880" y="519787"/>
            <a:ext cx="176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accent2"/>
                </a:solidFill>
              </a:rPr>
              <a:t>Mapper.py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9885A-F919-4E54-AECA-79A52AE945B5}"/>
              </a:ext>
            </a:extLst>
          </p:cNvPr>
          <p:cNvSpPr txBox="1"/>
          <p:nvPr/>
        </p:nvSpPr>
        <p:spPr>
          <a:xfrm>
            <a:off x="172720" y="5968881"/>
            <a:ext cx="677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Nunito" pitchFamily="2" charset="0"/>
              </a:rPr>
              <a:t>#!</a:t>
            </a:r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 is known as shebang and used for interpreting the script.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19379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C4AD50D-C220-DA6E-8A41-F406D7458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360" y="714412"/>
            <a:ext cx="7366000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cat word_count_data.txt | python mapper.py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FE3BE-5C30-C9B3-730D-E62361D0DF9C}"/>
              </a:ext>
            </a:extLst>
          </p:cNvPr>
          <p:cNvSpPr txBox="1"/>
          <p:nvPr/>
        </p:nvSpPr>
        <p:spPr>
          <a:xfrm>
            <a:off x="955040" y="19119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Nunito" pitchFamily="2" charset="0"/>
              </a:rPr>
              <a:t>T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Nunito" pitchFamily="2" charset="0"/>
              </a:rPr>
              <a:t>est  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Nunito" pitchFamily="2" charset="0"/>
              </a:rPr>
              <a:t>mapper.py 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Nunito" pitchFamily="2" charset="0"/>
              </a:rPr>
              <a:t>locally</a:t>
            </a:r>
            <a:endParaRPr lang="en-IN" sz="28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3D304A-2F52-498A-3ED8-9702E6615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" y="1237632"/>
            <a:ext cx="107918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89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5AFB50-A20C-E054-6FF7-DC71FFEFE872}"/>
              </a:ext>
            </a:extLst>
          </p:cNvPr>
          <p:cNvSpPr txBox="1"/>
          <p:nvPr/>
        </p:nvSpPr>
        <p:spPr>
          <a:xfrm>
            <a:off x="457200" y="362635"/>
            <a:ext cx="7051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Step 3: 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Create a </a:t>
            </a:r>
            <a:r>
              <a:rPr lang="en-US" b="1" i="1" dirty="0">
                <a:solidFill>
                  <a:srgbClr val="273239"/>
                </a:solidFill>
                <a:effectLst/>
                <a:latin typeface="Nunito" pitchFamily="2" charset="0"/>
              </a:rPr>
              <a:t>reducer.py 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file that implements the reducer logic.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529B70-D6D3-8CAD-C5E1-73D1763A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19" y="978486"/>
            <a:ext cx="7597621" cy="54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3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9981-6FC4-2B16-73B2-F74A1398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56117"/>
          </a:xfrm>
        </p:spPr>
        <p:txBody>
          <a:bodyPr/>
          <a:lstStyle/>
          <a:p>
            <a:r>
              <a:rPr lang="en-IN" dirty="0">
                <a:solidFill>
                  <a:schemeClr val="accent3"/>
                </a:solidFill>
              </a:rPr>
              <a:t>AGENDA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BFC6E-E3B9-5DCD-0BEE-3F25D91AB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30" t="31203" r="60633" b="40700"/>
          <a:stretch/>
        </p:blipFill>
        <p:spPr>
          <a:xfrm>
            <a:off x="1097280" y="1991360"/>
            <a:ext cx="8217779" cy="4338320"/>
          </a:xfrm>
        </p:spPr>
      </p:pic>
    </p:spTree>
    <p:extLst>
      <p:ext uri="{BB962C8B-B14F-4D97-AF65-F5344CB8AC3E}">
        <p14:creationId xmlns:p14="http://schemas.microsoft.com/office/powerpoint/2010/main" val="2344430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269AAC-CCFB-95F9-97BE-433D49BBC5BF}"/>
              </a:ext>
            </a:extLst>
          </p:cNvPr>
          <p:cNvSpPr txBox="1"/>
          <p:nvPr/>
        </p:nvSpPr>
        <p:spPr>
          <a:xfrm>
            <a:off x="1127760" y="901115"/>
            <a:ext cx="10281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cat word_count_data.txt | python mapper.py | sort  | python reducer.py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323D3-C9B9-0627-CCF0-7ECFFF595580}"/>
              </a:ext>
            </a:extLst>
          </p:cNvPr>
          <p:cNvSpPr txBox="1"/>
          <p:nvPr/>
        </p:nvSpPr>
        <p:spPr>
          <a:xfrm>
            <a:off x="1056640" y="355600"/>
            <a:ext cx="3415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Test mapper and reduce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609326-E7B5-4A9F-ED82-282BD74DF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162"/>
            <a:ext cx="12192000" cy="41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57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6B7280-B542-A9AC-7AF7-8701355C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162"/>
            <a:ext cx="121920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25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D5C03D-1244-4169-57DD-F969EE0C9ACA}"/>
              </a:ext>
            </a:extLst>
          </p:cNvPr>
          <p:cNvSpPr txBox="1"/>
          <p:nvPr/>
        </p:nvSpPr>
        <p:spPr>
          <a:xfrm>
            <a:off x="894080" y="85649"/>
            <a:ext cx="867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Step 4: 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Now let’s start all our Hadoop daemons with the  command:.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D48E4-904D-A579-EC27-596DC907EF36}"/>
              </a:ext>
            </a:extLst>
          </p:cNvPr>
          <p:cNvSpPr txBox="1"/>
          <p:nvPr/>
        </p:nvSpPr>
        <p:spPr>
          <a:xfrm>
            <a:off x="1259840" y="7371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-</a:t>
            </a:r>
            <a:r>
              <a:rPr lang="en-US" dirty="0" err="1"/>
              <a:t>mkdir</a:t>
            </a:r>
            <a:r>
              <a:rPr lang="en-US" dirty="0"/>
              <a:t> /</a:t>
            </a:r>
            <a:r>
              <a:rPr lang="en-US" dirty="0" err="1"/>
              <a:t>word_count_in_python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6FDBF-BB8D-EFFE-4F46-B2F5545F0301}"/>
              </a:ext>
            </a:extLst>
          </p:cNvPr>
          <p:cNvSpPr txBox="1"/>
          <p:nvPr/>
        </p:nvSpPr>
        <p:spPr>
          <a:xfrm>
            <a:off x="1259840" y="397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Nunito" pitchFamily="2" charset="0"/>
              </a:rPr>
              <a:t>start-all.sh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0409C-2427-BAFD-C218-EA010A69416C}"/>
              </a:ext>
            </a:extLst>
          </p:cNvPr>
          <p:cNvSpPr txBox="1"/>
          <p:nvPr/>
        </p:nvSpPr>
        <p:spPr>
          <a:xfrm>
            <a:off x="1259840" y="1169232"/>
            <a:ext cx="101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-</a:t>
            </a:r>
            <a:r>
              <a:rPr lang="en-US" dirty="0" err="1"/>
              <a:t>copyFromLocal</a:t>
            </a:r>
            <a:r>
              <a:rPr lang="en-US" dirty="0"/>
              <a:t> /home/</a:t>
            </a:r>
            <a:r>
              <a:rPr lang="en-US" dirty="0" err="1"/>
              <a:t>ssb</a:t>
            </a:r>
            <a:r>
              <a:rPr lang="en-US" dirty="0"/>
              <a:t>/Documents/word_count_data.txt /</a:t>
            </a:r>
            <a:r>
              <a:rPr lang="en-US" dirty="0" err="1"/>
              <a:t>word_count_in_python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CD599F-8F36-C971-B0D2-4A42C250FF44}"/>
              </a:ext>
            </a:extLst>
          </p:cNvPr>
          <p:cNvSpPr txBox="1"/>
          <p:nvPr/>
        </p:nvSpPr>
        <p:spPr>
          <a:xfrm>
            <a:off x="1259840" y="15385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chmod</a:t>
            </a:r>
            <a:r>
              <a:rPr lang="en-US" dirty="0"/>
              <a:t> 777 mapper.py reducer.py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C0F3A-6140-D16C-094C-FD7748CB33C7}"/>
              </a:ext>
            </a:extLst>
          </p:cNvPr>
          <p:cNvSpPr txBox="1"/>
          <p:nvPr/>
        </p:nvSpPr>
        <p:spPr>
          <a:xfrm>
            <a:off x="701040" y="2103323"/>
            <a:ext cx="1112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5:</a:t>
            </a:r>
            <a:r>
              <a:rPr lang="en-US" dirty="0"/>
              <a:t> Now download the latest </a:t>
            </a:r>
            <a:r>
              <a:rPr lang="en-US" b="1" dirty="0" err="1"/>
              <a:t>hadoop</a:t>
            </a:r>
            <a:r>
              <a:rPr lang="en-US" b="1" dirty="0"/>
              <a:t>-streaming jar file</a:t>
            </a:r>
            <a:r>
              <a:rPr lang="en-US" dirty="0"/>
              <a:t>. Then place, this Hadoop,-streaming jar file to a place from you can easily access it.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CF844E-8F63-B273-0CD4-5B8CB4B36F35}"/>
              </a:ext>
            </a:extLst>
          </p:cNvPr>
          <p:cNvSpPr txBox="1"/>
          <p:nvPr/>
        </p:nvSpPr>
        <p:spPr>
          <a:xfrm>
            <a:off x="701040" y="2997424"/>
            <a:ext cx="7680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Step6:</a:t>
            </a:r>
            <a:r>
              <a:rPr lang="en-US" dirty="0"/>
              <a:t> </a:t>
            </a:r>
            <a:r>
              <a:rPr lang="en-US" b="1" dirty="0"/>
              <a:t>Run our python files with the help of the Hadoop streaming utility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81CF71-17B6-4012-228D-1C1036B3E984}"/>
              </a:ext>
            </a:extLst>
          </p:cNvPr>
          <p:cNvSpPr txBox="1"/>
          <p:nvPr/>
        </p:nvSpPr>
        <p:spPr>
          <a:xfrm>
            <a:off x="2392680" y="3491245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hadoop</a:t>
            </a:r>
            <a:r>
              <a:rPr lang="en-IN" dirty="0"/>
              <a:t> jar /home/</a:t>
            </a:r>
            <a:r>
              <a:rPr lang="en-IN" dirty="0" err="1"/>
              <a:t>ssb</a:t>
            </a:r>
            <a:r>
              <a:rPr lang="en-IN" dirty="0"/>
              <a:t>/Documents/hadoop-streaming-2.7.3.jar \</a:t>
            </a:r>
          </a:p>
          <a:p>
            <a:endParaRPr lang="en-IN" dirty="0"/>
          </a:p>
          <a:p>
            <a:r>
              <a:rPr lang="en-IN" dirty="0"/>
              <a:t>&gt; -input /</a:t>
            </a:r>
            <a:r>
              <a:rPr lang="en-IN" dirty="0" err="1"/>
              <a:t>word_count_in_python</a:t>
            </a:r>
            <a:r>
              <a:rPr lang="en-IN" dirty="0"/>
              <a:t>/word_count_data.txt \</a:t>
            </a:r>
          </a:p>
          <a:p>
            <a:endParaRPr lang="en-IN" dirty="0"/>
          </a:p>
          <a:p>
            <a:r>
              <a:rPr lang="en-IN" dirty="0"/>
              <a:t>&gt; -output /</a:t>
            </a:r>
            <a:r>
              <a:rPr lang="en-IN" dirty="0" err="1"/>
              <a:t>word_count_in_python</a:t>
            </a:r>
            <a:r>
              <a:rPr lang="en-IN" dirty="0"/>
              <a:t>/output \</a:t>
            </a:r>
          </a:p>
          <a:p>
            <a:endParaRPr lang="en-IN" dirty="0"/>
          </a:p>
          <a:p>
            <a:r>
              <a:rPr lang="en-IN" dirty="0"/>
              <a:t>&gt; -mapper /home/ssb/Documents/mapper.py \</a:t>
            </a:r>
          </a:p>
          <a:p>
            <a:endParaRPr lang="en-IN" dirty="0"/>
          </a:p>
          <a:p>
            <a:r>
              <a:rPr lang="en-IN" dirty="0"/>
              <a:t>&gt; -reducer /home/ssb/Documents/reducer.py</a:t>
            </a:r>
          </a:p>
        </p:txBody>
      </p:sp>
    </p:spTree>
    <p:extLst>
      <p:ext uri="{BB962C8B-B14F-4D97-AF65-F5344CB8AC3E}">
        <p14:creationId xmlns:p14="http://schemas.microsoft.com/office/powerpoint/2010/main" val="679049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F034-1F05-046D-511B-A70AA121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23"/>
            <a:ext cx="10058400" cy="1450757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Example: Election Votes Counting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4A449F-7602-16F5-1FBC-72C77FA69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</a14:imgLayer>
                </a14:imgProps>
              </a:ext>
            </a:extLst>
          </a:blip>
          <a:srcRect l="8519" t="28772" r="48020" b="35027"/>
          <a:stretch/>
        </p:blipFill>
        <p:spPr>
          <a:xfrm>
            <a:off x="172720" y="1991775"/>
            <a:ext cx="8954926" cy="4195665"/>
          </a:xfrm>
        </p:spPr>
      </p:pic>
    </p:spTree>
    <p:extLst>
      <p:ext uri="{BB962C8B-B14F-4D97-AF65-F5344CB8AC3E}">
        <p14:creationId xmlns:p14="http://schemas.microsoft.com/office/powerpoint/2010/main" val="2843086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237F-8EC7-0E18-E9FC-93159453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Approach: </a:t>
            </a:r>
            <a:r>
              <a:rPr lang="en-IN" dirty="0">
                <a:solidFill>
                  <a:srgbClr val="C00000"/>
                </a:solidFill>
              </a:rPr>
              <a:t>Election Votes Counting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4190FB-8999-7F0D-4A8E-36B6DCD8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387205-DBA2-F344-02DC-3989D63F6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0" t="28741" r="47750" b="34370"/>
          <a:stretch/>
        </p:blipFill>
        <p:spPr>
          <a:xfrm>
            <a:off x="1036320" y="2108201"/>
            <a:ext cx="7457440" cy="35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6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56EB-5750-0577-C231-FBB7B0DE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MapReduce Approach: </a:t>
            </a:r>
            <a:r>
              <a:rPr lang="en-IN" dirty="0">
                <a:solidFill>
                  <a:srgbClr val="C00000"/>
                </a:solidFill>
              </a:rPr>
              <a:t>Election Votes Counting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9DA19-B9FC-329E-ECDD-8B6309F32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18" t="29852" r="44525" b="31572"/>
          <a:stretch/>
        </p:blipFill>
        <p:spPr>
          <a:xfrm>
            <a:off x="1249679" y="1978243"/>
            <a:ext cx="7381596" cy="371135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49DECE-1616-21E5-47EA-977EE5CB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912" y="3322320"/>
            <a:ext cx="3076575" cy="1798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BD236-8CD3-A8F5-9387-D8D378DFCD6D}"/>
              </a:ext>
            </a:extLst>
          </p:cNvPr>
          <p:cNvSpPr txBox="1"/>
          <p:nvPr/>
        </p:nvSpPr>
        <p:spPr>
          <a:xfrm>
            <a:off x="1056042" y="5468818"/>
            <a:ext cx="703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Part of respective booth was done by map function and sent to reducer.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of results was done by reducer function</a:t>
            </a:r>
          </a:p>
        </p:txBody>
      </p:sp>
    </p:spTree>
    <p:extLst>
      <p:ext uri="{BB962C8B-B14F-4D97-AF65-F5344CB8AC3E}">
        <p14:creationId xmlns:p14="http://schemas.microsoft.com/office/powerpoint/2010/main" val="200389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279B-3434-269C-93E4-F05845AE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Anatomy of MapReduce: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FF3D91-BE69-BF5E-F5D6-3D4A5B26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40B1A6-1C47-036C-DABC-9D7B9499B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3" t="32593" r="44918" b="31704"/>
          <a:stretch/>
        </p:blipFill>
        <p:spPr>
          <a:xfrm>
            <a:off x="1198879" y="2235200"/>
            <a:ext cx="7233751" cy="3210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5373E-B417-03E0-1DB7-B4E00CEF396D}"/>
              </a:ext>
            </a:extLst>
          </p:cNvPr>
          <p:cNvSpPr txBox="1"/>
          <p:nvPr/>
        </p:nvSpPr>
        <p:spPr>
          <a:xfrm>
            <a:off x="4409440" y="2172454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7248EC-08F5-A9C8-C82A-3A3BED08FECB}"/>
              </a:ext>
            </a:extLst>
          </p:cNvPr>
          <p:cNvSpPr txBox="1"/>
          <p:nvPr/>
        </p:nvSpPr>
        <p:spPr>
          <a:xfrm>
            <a:off x="6654802" y="2162294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39082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5619E9-66F8-B449-E257-AF41B3EBCFB6}"/>
              </a:ext>
            </a:extLst>
          </p:cNvPr>
          <p:cNvSpPr txBox="1"/>
          <p:nvPr/>
        </p:nvSpPr>
        <p:spPr>
          <a:xfrm>
            <a:off x="4409440" y="1066800"/>
            <a:ext cx="446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accent2"/>
                </a:solidFill>
              </a:rPr>
              <a:t>Exercise: MapReduce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C9F75-E577-C94A-AFCD-5B832A84FB78}"/>
              </a:ext>
            </a:extLst>
          </p:cNvPr>
          <p:cNvSpPr txBox="1"/>
          <p:nvPr/>
        </p:nvSpPr>
        <p:spPr>
          <a:xfrm>
            <a:off x="731520" y="2143760"/>
            <a:ext cx="11003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Search specific keyword in a file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Sort data by student name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Arrange the data on user ID, then within user ID sort them </a:t>
            </a:r>
          </a:p>
          <a:p>
            <a:r>
              <a:rPr lang="en-IN" sz="2800" dirty="0"/>
              <a:t>in increasing order of page count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Write MapReduce program to find unit wise salary</a:t>
            </a:r>
          </a:p>
        </p:txBody>
      </p:sp>
    </p:spTree>
    <p:extLst>
      <p:ext uri="{BB962C8B-B14F-4D97-AF65-F5344CB8AC3E}">
        <p14:creationId xmlns:p14="http://schemas.microsoft.com/office/powerpoint/2010/main" val="2836469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52CFC3-FF44-21B9-AC36-7E097063107B}"/>
              </a:ext>
            </a:extLst>
          </p:cNvPr>
          <p:cNvSpPr txBox="1"/>
          <p:nvPr/>
        </p:nvSpPr>
        <p:spPr>
          <a:xfrm>
            <a:off x="5801360" y="365760"/>
            <a:ext cx="5250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How to Interact with HDFS</a:t>
            </a:r>
            <a:endParaRPr lang="en-IN" sz="36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A1CD9-E428-0FA2-9B37-0A10243DE008}"/>
              </a:ext>
            </a:extLst>
          </p:cNvPr>
          <p:cNvSpPr txBox="1"/>
          <p:nvPr/>
        </p:nvSpPr>
        <p:spPr>
          <a:xfrm>
            <a:off x="366169" y="0"/>
            <a:ext cx="1103294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 err="1">
                <a:solidFill>
                  <a:srgbClr val="FF0000"/>
                </a:solidFill>
              </a:rPr>
              <a:t>hadoop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 err="1">
                <a:solidFill>
                  <a:srgbClr val="FF0000"/>
                </a:solidFill>
              </a:rPr>
              <a:t>namenode</a:t>
            </a:r>
            <a:r>
              <a:rPr lang="en-IN" dirty="0">
                <a:solidFill>
                  <a:srgbClr val="FF0000"/>
                </a:solidFill>
              </a:rPr>
              <a:t> –format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 err="1"/>
              <a:t>hadoop</a:t>
            </a:r>
            <a:r>
              <a:rPr lang="en-IN" dirty="0"/>
              <a:t> </a:t>
            </a:r>
            <a:r>
              <a:rPr lang="en-IN" dirty="0" err="1"/>
              <a:t>secondarynamenode</a:t>
            </a:r>
            <a:endParaRPr lang="en-I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 err="1"/>
              <a:t>hadoop</a:t>
            </a:r>
            <a:r>
              <a:rPr lang="en-IN" dirty="0"/>
              <a:t> </a:t>
            </a:r>
            <a:r>
              <a:rPr lang="en-IN" dirty="0" err="1"/>
              <a:t>namenode</a:t>
            </a:r>
            <a:r>
              <a:rPr lang="en-IN" dirty="0"/>
              <a:t>                                   start-all.sh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 err="1"/>
              <a:t>hadoop</a:t>
            </a:r>
            <a:r>
              <a:rPr lang="en-IN" dirty="0"/>
              <a:t> </a:t>
            </a:r>
            <a:r>
              <a:rPr lang="en-IN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datanode</a:t>
            </a:r>
            <a:endParaRPr lang="en-IN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 err="1">
                <a:solidFill>
                  <a:srgbClr val="000000"/>
                </a:solidFill>
                <a:latin typeface="Verdana" panose="020B0604030504040204" pitchFamily="34" charset="0"/>
              </a:rPr>
              <a:t>hadoop</a:t>
            </a: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IN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dfsadmin</a:t>
            </a:r>
            <a:r>
              <a:rPr lang="en-IN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-report</a:t>
            </a:r>
            <a:endParaRPr lang="en-I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 err="1">
                <a:solidFill>
                  <a:srgbClr val="000000"/>
                </a:solidFill>
                <a:latin typeface="Verdana" panose="020B0604030504040204" pitchFamily="34" charset="0"/>
              </a:rPr>
              <a:t>hadoop</a:t>
            </a: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Verdana" panose="020B0604030504040204" pitchFamily="34" charset="0"/>
              </a:rPr>
              <a:t>mradmin</a:t>
            </a: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 -</a:t>
            </a:r>
            <a:r>
              <a:rPr lang="en-IN" dirty="0" err="1">
                <a:solidFill>
                  <a:srgbClr val="000000"/>
                </a:solidFill>
                <a:latin typeface="Verdana" panose="020B0604030504040204" pitchFamily="34" charset="0"/>
              </a:rPr>
              <a:t>refreshNodes</a:t>
            </a:r>
            <a:endParaRPr lang="en-I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 err="1"/>
              <a:t>hdfs</a:t>
            </a:r>
            <a:r>
              <a:rPr lang="en-IN" dirty="0"/>
              <a:t> </a:t>
            </a:r>
            <a:r>
              <a:rPr lang="en-IN" dirty="0" err="1"/>
              <a:t>dfsadmin</a:t>
            </a:r>
            <a:r>
              <a:rPr lang="en-IN" dirty="0"/>
              <a:t> -</a:t>
            </a:r>
            <a:r>
              <a:rPr lang="en-IN" dirty="0" err="1"/>
              <a:t>setBalancerBandwidth</a:t>
            </a:r>
            <a:r>
              <a:rPr lang="en-IN" dirty="0"/>
              <a:t> &lt;bandwidth&gt;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fsck</a:t>
            </a:r>
            <a:r>
              <a:rPr lang="en-US" dirty="0"/>
              <a:t> /user/example/data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fsck</a:t>
            </a:r>
            <a:r>
              <a:rPr lang="en-US" dirty="0"/>
              <a:t> /path/to/</a:t>
            </a:r>
            <a:r>
              <a:rPr lang="en-US" dirty="0" err="1"/>
              <a:t>hdfs</a:t>
            </a:r>
            <a:r>
              <a:rPr lang="en-US" dirty="0"/>
              <a:t>/directory -files -blocks –locations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fsck</a:t>
            </a:r>
            <a:r>
              <a:rPr lang="en-US" dirty="0"/>
              <a:t> /path/to/</a:t>
            </a:r>
            <a:r>
              <a:rPr lang="en-US" dirty="0" err="1"/>
              <a:t>hdfs</a:t>
            </a:r>
            <a:r>
              <a:rPr lang="en-US" dirty="0"/>
              <a:t>/directory -files -blocks -locations -racks –</a:t>
            </a:r>
            <a:r>
              <a:rPr lang="en-US" dirty="0" err="1"/>
              <a:t>replicaDetails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fsck</a:t>
            </a:r>
            <a:r>
              <a:rPr lang="en-US" dirty="0"/>
              <a:t> /path/to/</a:t>
            </a:r>
            <a:r>
              <a:rPr lang="en-US" dirty="0" err="1"/>
              <a:t>hdfs</a:t>
            </a:r>
            <a:r>
              <a:rPr lang="en-US" dirty="0"/>
              <a:t>/directory -files -blocks -locations -racks -</a:t>
            </a:r>
            <a:r>
              <a:rPr lang="en-US" dirty="0" err="1"/>
              <a:t>replicaDetails</a:t>
            </a:r>
            <a:r>
              <a:rPr lang="en-US" dirty="0"/>
              <a:t> &gt; fsck_report.txt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-files -blocks -locations</a:t>
            </a:r>
            <a:endParaRPr lang="en-IN" dirty="0"/>
          </a:p>
          <a:p>
            <a:endParaRPr lang="en-IN" dirty="0"/>
          </a:p>
          <a:p>
            <a:r>
              <a:rPr lang="en-IN" b="0" i="0" dirty="0" err="1">
                <a:solidFill>
                  <a:srgbClr val="FFFFFF"/>
                </a:solidFill>
                <a:effectLst/>
                <a:latin typeface="Söhne Mono"/>
              </a:rPr>
              <a:t>hadoop</a:t>
            </a:r>
            <a:r>
              <a:rPr lang="en-IN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IN" b="0" i="0" dirty="0" err="1">
                <a:solidFill>
                  <a:srgbClr val="FFFFFF"/>
                </a:solidFill>
                <a:effectLst/>
                <a:latin typeface="Söhne Mono"/>
              </a:rPr>
              <a:t>secondarynamenode</a:t>
            </a:r>
            <a:endParaRPr lang="en-IN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3E9633D-A329-413E-C9BE-F1BB92A2202B}"/>
              </a:ext>
            </a:extLst>
          </p:cNvPr>
          <p:cNvSpPr/>
          <p:nvPr/>
        </p:nvSpPr>
        <p:spPr>
          <a:xfrm>
            <a:off x="4033520" y="792480"/>
            <a:ext cx="375920" cy="149352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467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DBC9D2-23AB-0D8F-64BC-B310F332F77E}"/>
              </a:ext>
            </a:extLst>
          </p:cNvPr>
          <p:cNvSpPr txBox="1"/>
          <p:nvPr/>
        </p:nvSpPr>
        <p:spPr>
          <a:xfrm>
            <a:off x="716280" y="590232"/>
            <a:ext cx="664972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 err="1"/>
              <a:t>hadoop</a:t>
            </a:r>
            <a:r>
              <a:rPr lang="en-IN" dirty="0"/>
              <a:t> </a:t>
            </a:r>
            <a:r>
              <a:rPr lang="en-IN" dirty="0" err="1"/>
              <a:t>mradmin</a:t>
            </a:r>
            <a:r>
              <a:rPr lang="en-IN" dirty="0"/>
              <a:t> -</a:t>
            </a:r>
            <a:r>
              <a:rPr lang="en-IN" dirty="0" err="1"/>
              <a:t>refreshNodes</a:t>
            </a:r>
            <a:r>
              <a:rPr lang="en-IN" dirty="0"/>
              <a:t> -decommission &lt;hostname&gt;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hadoop</a:t>
            </a:r>
            <a:r>
              <a:rPr lang="en-US" dirty="0"/>
              <a:t> </a:t>
            </a:r>
            <a:r>
              <a:rPr lang="en-US" dirty="0" err="1"/>
              <a:t>mradmin</a:t>
            </a:r>
            <a:r>
              <a:rPr lang="en-US" dirty="0"/>
              <a:t> -</a:t>
            </a:r>
            <a:r>
              <a:rPr lang="en-US" dirty="0" err="1"/>
              <a:t>refreshNodes</a:t>
            </a:r>
            <a:r>
              <a:rPr lang="en-US" dirty="0"/>
              <a:t> -commission &lt;hostname&gt;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-ls /path/to/directory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-</a:t>
            </a:r>
            <a:r>
              <a:rPr lang="en-US" dirty="0" err="1"/>
              <a:t>copyToLocal</a:t>
            </a:r>
            <a:r>
              <a:rPr lang="en-US" dirty="0"/>
              <a:t> /path/in/</a:t>
            </a: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localfile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-rm /path/to/file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nb-NO" dirty="0"/>
              <a:t>hdfs dfs -rm -r /user/hadoop/data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-mv /path/to/source /path/to/destination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–put &lt;</a:t>
            </a:r>
            <a:r>
              <a:rPr lang="en-US" dirty="0" err="1"/>
              <a:t>src</a:t>
            </a:r>
            <a:r>
              <a:rPr lang="en-US" dirty="0"/>
              <a:t> path&gt; &lt;</a:t>
            </a:r>
            <a:r>
              <a:rPr lang="en-US" dirty="0" err="1"/>
              <a:t>dest</a:t>
            </a:r>
            <a:r>
              <a:rPr lang="en-US" dirty="0"/>
              <a:t> path&gt;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err="1"/>
              <a:t>Hdfs</a:t>
            </a:r>
            <a:r>
              <a:rPr lang="en-US" dirty="0"/>
              <a:t> –get &lt;</a:t>
            </a:r>
            <a:r>
              <a:rPr lang="en-US" dirty="0" err="1"/>
              <a:t>hdfs</a:t>
            </a:r>
            <a:r>
              <a:rPr lang="en-US" dirty="0"/>
              <a:t> file path&gt; &lt;local path&gt;</a:t>
            </a:r>
          </a:p>
          <a:p>
            <a:pPr>
              <a:lnSpc>
                <a:spcPct val="200000"/>
              </a:lnSpc>
            </a:pPr>
            <a:endParaRPr lang="nb-NO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A0D9B-3379-EE4D-548D-42AD0E9D072A}"/>
              </a:ext>
            </a:extLst>
          </p:cNvPr>
          <p:cNvSpPr txBox="1"/>
          <p:nvPr/>
        </p:nvSpPr>
        <p:spPr>
          <a:xfrm>
            <a:off x="7366000" y="21064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http://&lt;TaskTracker-Hostname&gt;:50060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BB617-8A21-B0BD-2284-3698D8494282}"/>
              </a:ext>
            </a:extLst>
          </p:cNvPr>
          <p:cNvSpPr txBox="1"/>
          <p:nvPr/>
        </p:nvSpPr>
        <p:spPr>
          <a:xfrm>
            <a:off x="7366000" y="2678053"/>
            <a:ext cx="6568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http://&lt;JobTracker-Hostname&gt;:50030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20E624-320B-0D7B-BC30-C3D7B5249E1C}"/>
              </a:ext>
            </a:extLst>
          </p:cNvPr>
          <p:cNvSpPr txBox="1"/>
          <p:nvPr/>
        </p:nvSpPr>
        <p:spPr>
          <a:xfrm>
            <a:off x="7366000" y="3249692"/>
            <a:ext cx="696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hadoop</a:t>
            </a:r>
            <a:r>
              <a:rPr lang="en-IN" dirty="0"/>
              <a:t> balancer -h</a:t>
            </a:r>
          </a:p>
        </p:txBody>
      </p:sp>
    </p:spTree>
    <p:extLst>
      <p:ext uri="{BB962C8B-B14F-4D97-AF65-F5344CB8AC3E}">
        <p14:creationId xmlns:p14="http://schemas.microsoft.com/office/powerpoint/2010/main" val="160917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85F1-4833-D054-C50F-B91AAA1C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/>
                </a:solidFill>
              </a:rPr>
              <a:t>Hadoop Main Components: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9D557A-0499-A29E-A68F-1178BCE4E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99" t="31743" r="47715" b="42051"/>
          <a:stretch/>
        </p:blipFill>
        <p:spPr>
          <a:xfrm>
            <a:off x="1178560" y="2032000"/>
            <a:ext cx="9436231" cy="3352800"/>
          </a:xfrm>
        </p:spPr>
      </p:pic>
    </p:spTree>
    <p:extLst>
      <p:ext uri="{BB962C8B-B14F-4D97-AF65-F5344CB8AC3E}">
        <p14:creationId xmlns:p14="http://schemas.microsoft.com/office/powerpoint/2010/main" val="2293813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F686CD-F2EC-E635-9418-00250642D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1" y="1066800"/>
            <a:ext cx="5360799" cy="5133454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6BFA3E-BA8E-61AF-6443-7EFD1F286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1249681"/>
            <a:ext cx="5801360" cy="4950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75017-52E3-E2E0-0F43-2821B853BA00}"/>
              </a:ext>
            </a:extLst>
          </p:cNvPr>
          <p:cNvSpPr txBox="1"/>
          <p:nvPr/>
        </p:nvSpPr>
        <p:spPr>
          <a:xfrm>
            <a:off x="3901440" y="29019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accent2"/>
                </a:solidFill>
              </a:rPr>
              <a:t>Interact with MapReduce Jobs</a:t>
            </a:r>
          </a:p>
        </p:txBody>
      </p:sp>
    </p:spTree>
    <p:extLst>
      <p:ext uri="{BB962C8B-B14F-4D97-AF65-F5344CB8AC3E}">
        <p14:creationId xmlns:p14="http://schemas.microsoft.com/office/powerpoint/2010/main" val="170096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DF437F-1E44-8359-DA47-4C0D4839E132}"/>
              </a:ext>
            </a:extLst>
          </p:cNvPr>
          <p:cNvSpPr txBox="1"/>
          <p:nvPr/>
        </p:nvSpPr>
        <p:spPr>
          <a:xfrm>
            <a:off x="2854960" y="964278"/>
            <a:ext cx="7052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Yet Another Resource Negotiator (YARN)</a:t>
            </a:r>
            <a:endParaRPr lang="en-IN" sz="32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568EE-9B71-B313-4D31-2483B702C1C1}"/>
              </a:ext>
            </a:extLst>
          </p:cNvPr>
          <p:cNvSpPr txBox="1"/>
          <p:nvPr/>
        </p:nvSpPr>
        <p:spPr>
          <a:xfrm>
            <a:off x="691359" y="2108070"/>
            <a:ext cx="108092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 stands for “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Yet Another Resource Negotiator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“. It was introduced in Hadoop 2.0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remove the bottleneck on Job Tracker which was present in Hadoop 1.0.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YARN was described as a “</a:t>
            </a:r>
            <a:r>
              <a:rPr lang="en-US" sz="20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Redesigned Resource Manager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 at the time of its launching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YARN architecture basically </a:t>
            </a:r>
            <a:r>
              <a:rPr lang="en-US" sz="20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separates resource management layer from the processing layer.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YARN also allows different data processing engines like graph processing, interactive processing, stream processing as well as batch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</a:t>
            </a:r>
            <a:r>
              <a:rPr lang="en-US" sz="20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dynamically allocate various resources 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schedule the application processing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850D15-9C6A-9C16-FED8-D3F57525967F}"/>
              </a:ext>
            </a:extLst>
          </p:cNvPr>
          <p:cNvSpPr txBox="1"/>
          <p:nvPr/>
        </p:nvSpPr>
        <p:spPr>
          <a:xfrm>
            <a:off x="3362960" y="12834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>
                <a:solidFill>
                  <a:schemeClr val="accent2"/>
                </a:solidFill>
                <a:effectLst/>
                <a:latin typeface="Nunito" pitchFamily="2" charset="0"/>
              </a:rPr>
              <a:t>YARN Features</a:t>
            </a:r>
            <a:endParaRPr lang="en-IN" sz="3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FBDDC-CBE6-B656-A246-401A215B1DC9}"/>
              </a:ext>
            </a:extLst>
          </p:cNvPr>
          <p:cNvSpPr txBox="1"/>
          <p:nvPr/>
        </p:nvSpPr>
        <p:spPr>
          <a:xfrm>
            <a:off x="751840" y="1859340"/>
            <a:ext cx="106375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Scalability: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 The scheduler in Resource manager of YARN architecture allows Hadoop to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Nunito" pitchFamily="2" charset="0"/>
              </a:rPr>
              <a:t>extend and manage thousands of nodes and clusters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/>
            <a:endParaRPr lang="en-US" sz="2400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Compatibility: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 YARN supports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Nunito" pitchFamily="2" charset="0"/>
              </a:rPr>
              <a:t>existing map-reduce applications 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without disruptions thus making it compatible with Hadoop 1.0 as well.</a:t>
            </a:r>
          </a:p>
          <a:p>
            <a:pPr algn="l" fontAlgn="base"/>
            <a:endParaRPr lang="en-US" sz="2400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Cluster Utilization: 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Since YARN supports Dynamic utilization of cluster in Hadoop, which enables optimized Cluster Utilization.</a:t>
            </a:r>
          </a:p>
          <a:p>
            <a:pPr algn="l" fontAlgn="base"/>
            <a:endParaRPr lang="en-US" sz="2400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Multi-tenancy: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 It allows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Nunito" pitchFamily="2" charset="0"/>
              </a:rPr>
              <a:t>multiple engine 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Nunito" pitchFamily="2" charset="0"/>
              </a:rPr>
              <a:t>access thus giving organizations a benefit of multi-tenancy.</a:t>
            </a:r>
          </a:p>
        </p:txBody>
      </p:sp>
    </p:spTree>
    <p:extLst>
      <p:ext uri="{BB962C8B-B14F-4D97-AF65-F5344CB8AC3E}">
        <p14:creationId xmlns:p14="http://schemas.microsoft.com/office/powerpoint/2010/main" val="2436064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resource manager&#10;&#10;Description automatically generated">
            <a:extLst>
              <a:ext uri="{FF2B5EF4-FFF2-40B4-BE49-F238E27FC236}">
                <a16:creationId xmlns:a16="http://schemas.microsoft.com/office/drawing/2014/main" id="{6834CDE8-2E0B-950D-802E-A6559F78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2066861"/>
            <a:ext cx="7071360" cy="4587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35DDE-11CD-CD19-3AE2-CD4DE0C9FABA}"/>
              </a:ext>
            </a:extLst>
          </p:cNvPr>
          <p:cNvSpPr txBox="1"/>
          <p:nvPr/>
        </p:nvSpPr>
        <p:spPr>
          <a:xfrm>
            <a:off x="8107680" y="1559625"/>
            <a:ext cx="5842000" cy="4475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Client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Resource Manager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   1.</a:t>
            </a:r>
            <a:r>
              <a:rPr lang="en-I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 Scheduler</a:t>
            </a:r>
            <a:endParaRPr lang="en-US" sz="2400" b="1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73239"/>
                </a:solidFill>
                <a:latin typeface="Nunito" pitchFamily="2" charset="0"/>
              </a:rPr>
              <a:t>        2. Application manager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73239"/>
                </a:solidFill>
                <a:effectLst/>
                <a:latin typeface="Nunito" pitchFamily="2" charset="0"/>
              </a:rPr>
              <a:t>Node Manager</a:t>
            </a:r>
            <a:endParaRPr lang="en-US" sz="240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73239"/>
                </a:solidFill>
                <a:effectLst/>
                <a:latin typeface="Nunito" pitchFamily="2" charset="0"/>
              </a:rPr>
              <a:t>Application Master</a:t>
            </a:r>
            <a:endParaRPr lang="en-US" sz="2400" dirty="0">
              <a:solidFill>
                <a:srgbClr val="273239"/>
              </a:solidFill>
              <a:latin typeface="Nunito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73239"/>
                </a:solidFill>
                <a:effectLst/>
                <a:latin typeface="Nunito" pitchFamily="2" charset="0"/>
              </a:rPr>
              <a:t>Container</a:t>
            </a:r>
            <a:r>
              <a:rPr lang="en-US" sz="2400" dirty="0"/>
              <a:t> 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192F8-C083-C527-1ACA-5A9415382500}"/>
              </a:ext>
            </a:extLst>
          </p:cNvPr>
          <p:cNvSpPr txBox="1"/>
          <p:nvPr/>
        </p:nvSpPr>
        <p:spPr>
          <a:xfrm>
            <a:off x="2519680" y="1056725"/>
            <a:ext cx="7884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The main components of YARN architecture</a:t>
            </a:r>
            <a:endParaRPr lang="en-IN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96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BD1512-858A-2D78-9231-61ABB96EA14A}"/>
              </a:ext>
            </a:extLst>
          </p:cNvPr>
          <p:cNvSpPr txBox="1"/>
          <p:nvPr/>
        </p:nvSpPr>
        <p:spPr>
          <a:xfrm>
            <a:off x="162560" y="152956"/>
            <a:ext cx="7841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chemeClr val="accent2"/>
                </a:solidFill>
                <a:effectLst/>
                <a:latin typeface="Nunito" pitchFamily="2" charset="0"/>
              </a:rPr>
              <a:t>Application workflow in Hadoop YARN</a:t>
            </a:r>
            <a:endParaRPr lang="en-IN" sz="2800" dirty="0">
              <a:solidFill>
                <a:schemeClr val="accent2"/>
              </a:solidFill>
            </a:endParaRPr>
          </a:p>
        </p:txBody>
      </p:sp>
      <p:pic>
        <p:nvPicPr>
          <p:cNvPr id="7" name="Picture 6" descr="A diagram of a resource manager&#10;&#10;Description automatically generated">
            <a:extLst>
              <a:ext uri="{FF2B5EF4-FFF2-40B4-BE49-F238E27FC236}">
                <a16:creationId xmlns:a16="http://schemas.microsoft.com/office/drawing/2014/main" id="{5A5C6029-0FA3-C301-3CB6-75F7DA2EF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527"/>
            <a:ext cx="5969160" cy="4391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4B99A6-3BC9-FF9F-4F0F-A2EBA6FE214B}"/>
              </a:ext>
            </a:extLst>
          </p:cNvPr>
          <p:cNvSpPr txBox="1"/>
          <p:nvPr/>
        </p:nvSpPr>
        <p:spPr>
          <a:xfrm>
            <a:off x="6222842" y="499736"/>
            <a:ext cx="6096000" cy="585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Client submits an application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Resource Manager allocates a container to start the Application Manager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Application Manager registers itself with the Resource Manager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Application Manager negotiates containers from the Resource Manager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Application Manager notifies the Node Manager to launch containers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Application code is executed in the container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Client contacts Resource Manager/Application Manager to monitor application’s status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Once the processing is complete, the Application Manager un-registers with the Resource Manager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5211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7A48-C8F6-9805-6A87-67449E70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1637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Application :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31AC8-C111-C7CC-8F9F-BDC218EC8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23" t="29312" r="47260" b="32326"/>
          <a:stretch/>
        </p:blipFill>
        <p:spPr>
          <a:xfrm>
            <a:off x="1097280" y="1292442"/>
            <a:ext cx="10546080" cy="5181811"/>
          </a:xfrm>
        </p:spPr>
      </p:pic>
    </p:spTree>
    <p:extLst>
      <p:ext uri="{BB962C8B-B14F-4D97-AF65-F5344CB8AC3E}">
        <p14:creationId xmlns:p14="http://schemas.microsoft.com/office/powerpoint/2010/main" val="4002956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50DDB-790C-D214-0941-C1208CE5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YARN : MapReduce Beyond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DD287-C463-76DF-F832-D325A73D9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75" t="35120" r="45285" b="38540"/>
          <a:stretch/>
        </p:blipFill>
        <p:spPr>
          <a:xfrm>
            <a:off x="1097280" y="1813559"/>
            <a:ext cx="7650481" cy="24781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0329E-14B8-3CDE-02DD-8F6A7A822603}"/>
              </a:ext>
            </a:extLst>
          </p:cNvPr>
          <p:cNvSpPr txBox="1"/>
          <p:nvPr/>
        </p:nvSpPr>
        <p:spPr>
          <a:xfrm>
            <a:off x="241037" y="4291704"/>
            <a:ext cx="113428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</a:t>
            </a:r>
            <a:r>
              <a:rPr lang="en-IN" sz="2800" dirty="0"/>
              <a:t>g YARN </a:t>
            </a:r>
            <a:r>
              <a:rPr lang="en-IN" sz="2800" dirty="0">
                <a:solidFill>
                  <a:srgbClr val="FF0000"/>
                </a:solidFill>
              </a:rPr>
              <a:t>lot of frameworks are able to utilize </a:t>
            </a:r>
            <a:r>
              <a:rPr lang="en-IN" sz="2800" dirty="0"/>
              <a:t>and connect to </a:t>
            </a:r>
            <a:r>
              <a:rPr lang="en-IN" sz="2800" dirty="0">
                <a:solidFill>
                  <a:srgbClr val="FF0000"/>
                </a:solidFill>
              </a:rPr>
              <a:t>HDFS</a:t>
            </a:r>
            <a:r>
              <a:rPr lang="en-IN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YARN – </a:t>
            </a:r>
            <a:r>
              <a:rPr lang="en-IN" sz="2800" dirty="0">
                <a:solidFill>
                  <a:srgbClr val="FF0000"/>
                </a:solidFill>
              </a:rPr>
              <a:t>Open gate for frameworks</a:t>
            </a:r>
            <a:r>
              <a:rPr lang="en-IN" sz="2800" dirty="0"/>
              <a:t>, other search engines and even</a:t>
            </a:r>
          </a:p>
          <a:p>
            <a:r>
              <a:rPr lang="en-IN" sz="2800" dirty="0"/>
              <a:t> other big data applications also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Application of “</a:t>
            </a:r>
            <a:r>
              <a:rPr lang="en-IN" sz="2800" dirty="0">
                <a:solidFill>
                  <a:srgbClr val="FF0000"/>
                </a:solidFill>
              </a:rPr>
              <a:t>HDFS ” increased </a:t>
            </a:r>
            <a:r>
              <a:rPr lang="en-IN" sz="2800" dirty="0"/>
              <a:t>because of </a:t>
            </a:r>
            <a:r>
              <a:rPr lang="en-IN" sz="2800" dirty="0">
                <a:solidFill>
                  <a:srgbClr val="FF0000"/>
                </a:solidFill>
              </a:rPr>
              <a:t>YARN as resource provider </a:t>
            </a:r>
          </a:p>
        </p:txBody>
      </p:sp>
    </p:spTree>
    <p:extLst>
      <p:ext uri="{BB962C8B-B14F-4D97-AF65-F5344CB8AC3E}">
        <p14:creationId xmlns:p14="http://schemas.microsoft.com/office/powerpoint/2010/main" val="2748053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3285-72BA-5D9A-6980-675586C9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5803"/>
            <a:ext cx="10058400" cy="790357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Hadoop Daemons: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82FAB0-F996-2105-4A62-858ED4408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54" t="30123" r="44980" b="31515"/>
          <a:stretch/>
        </p:blipFill>
        <p:spPr>
          <a:xfrm>
            <a:off x="1097280" y="1295399"/>
            <a:ext cx="10189766" cy="5024121"/>
          </a:xfrm>
        </p:spPr>
      </p:pic>
    </p:spTree>
    <p:extLst>
      <p:ext uri="{BB962C8B-B14F-4D97-AF65-F5344CB8AC3E}">
        <p14:creationId xmlns:p14="http://schemas.microsoft.com/office/powerpoint/2010/main" val="717705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459B-9A0C-B6F1-6B3D-EFE07E87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4602"/>
            <a:ext cx="10850880" cy="702409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C00000"/>
                </a:solidFill>
              </a:rPr>
              <a:t>Hadoop 2.X MapReduce Yarn Components: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206EC8-036E-C83E-83A3-C7539F30B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26" t="29042" r="44685" b="29894"/>
          <a:stretch/>
        </p:blipFill>
        <p:spPr>
          <a:xfrm>
            <a:off x="142240" y="915769"/>
            <a:ext cx="11162424" cy="5655628"/>
          </a:xfrm>
        </p:spPr>
      </p:pic>
    </p:spTree>
    <p:extLst>
      <p:ext uri="{BB962C8B-B14F-4D97-AF65-F5344CB8AC3E}">
        <p14:creationId xmlns:p14="http://schemas.microsoft.com/office/powerpoint/2010/main" val="3190182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1459-44C7-E734-876A-EF10DDE4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763"/>
            <a:ext cx="10058400" cy="810677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YARN: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BA86F-2205-276E-3362-665CEEA36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90" t="29582" r="42997" b="32703"/>
          <a:stretch/>
        </p:blipFill>
        <p:spPr>
          <a:xfrm>
            <a:off x="223520" y="1264920"/>
            <a:ext cx="11265437" cy="5105400"/>
          </a:xfrm>
        </p:spPr>
      </p:pic>
    </p:spTree>
    <p:extLst>
      <p:ext uri="{BB962C8B-B14F-4D97-AF65-F5344CB8AC3E}">
        <p14:creationId xmlns:p14="http://schemas.microsoft.com/office/powerpoint/2010/main" val="185473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DF0A2E-5673-DDB3-48AF-ACB161721B29}"/>
              </a:ext>
            </a:extLst>
          </p:cNvPr>
          <p:cNvSpPr txBox="1"/>
          <p:nvPr/>
        </p:nvSpPr>
        <p:spPr>
          <a:xfrm>
            <a:off x="365760" y="2087939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Conventional Approach</a:t>
            </a: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Single-machine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 processing.</a:t>
            </a:r>
          </a:p>
          <a:p>
            <a:pPr lvl="1" algn="l"/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Suitable for 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small datasets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 algn="l"/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Limited 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scalability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 algn="l"/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May become a 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bottleneck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 for big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DA067-39CA-889D-92EF-A89961F9041C}"/>
              </a:ext>
            </a:extLst>
          </p:cNvPr>
          <p:cNvSpPr txBox="1"/>
          <p:nvPr/>
        </p:nvSpPr>
        <p:spPr>
          <a:xfrm>
            <a:off x="6461760" y="1872496"/>
            <a:ext cx="6096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0000"/>
                </a:solidFill>
                <a:effectLst/>
                <a:latin typeface="Söhne"/>
              </a:rPr>
              <a:t>MapReduce Approach</a:t>
            </a: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Distributed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 processing across a cluster.</a:t>
            </a:r>
          </a:p>
          <a:p>
            <a:pPr lvl="1" algn="l"/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Scalable for 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large datasets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 algn="l"/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Handles 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parallel processing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efficiently.</a:t>
            </a:r>
          </a:p>
          <a:p>
            <a:pPr lvl="1" algn="l"/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Tackles the 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challenges of big data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5ABF86C-38A9-C309-9F9B-FA29BE36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2"/>
                </a:solidFill>
                <a:effectLst/>
                <a:latin typeface="Söhne"/>
              </a:rPr>
              <a:t>Comparison: Convention Vs. MapReduce</a:t>
            </a: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07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4556-02D1-26B7-2B17-88FF4759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hank you slides – 2 – Willow Creek Production">
            <a:extLst>
              <a:ext uri="{FF2B5EF4-FFF2-40B4-BE49-F238E27FC236}">
                <a16:creationId xmlns:a16="http://schemas.microsoft.com/office/drawing/2014/main" id="{38CBA2F6-F0BD-228E-8999-B37C60F402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86603"/>
            <a:ext cx="10200640" cy="573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36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278F-F3D7-20D8-22EC-A261FA940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45957"/>
          </a:xfrm>
        </p:spPr>
        <p:txBody>
          <a:bodyPr/>
          <a:lstStyle/>
          <a:p>
            <a:r>
              <a:rPr lang="en-IN" dirty="0">
                <a:solidFill>
                  <a:schemeClr val="accent3"/>
                </a:solidFill>
              </a:rPr>
              <a:t>MapReduce: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C3AE5A-FFB1-A5F6-C678-1D704B434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52" t="30392" r="44192" b="32349"/>
          <a:stretch/>
        </p:blipFill>
        <p:spPr>
          <a:xfrm>
            <a:off x="1097280" y="2103120"/>
            <a:ext cx="9387840" cy="4043680"/>
          </a:xfrm>
        </p:spPr>
      </p:pic>
    </p:spTree>
    <p:extLst>
      <p:ext uri="{BB962C8B-B14F-4D97-AF65-F5344CB8AC3E}">
        <p14:creationId xmlns:p14="http://schemas.microsoft.com/office/powerpoint/2010/main" val="373342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5147-DB93-1C45-41CB-756D4E87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/>
                </a:solidFill>
              </a:rPr>
              <a:t>MapReduce - Nutshell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C052D5-3F87-0EF6-DF46-6CE5BF003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280" y="2048799"/>
            <a:ext cx="9072880" cy="4373897"/>
          </a:xfrm>
        </p:spPr>
      </p:pic>
    </p:spTree>
    <p:extLst>
      <p:ext uri="{BB962C8B-B14F-4D97-AF65-F5344CB8AC3E}">
        <p14:creationId xmlns:p14="http://schemas.microsoft.com/office/powerpoint/2010/main" val="8920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B971-3C84-B616-678E-782F51AF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/>
                </a:solidFill>
              </a:rPr>
              <a:t>Advantage 1: Parallel 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F6BFFB-EED2-DEE6-3126-FA0178BAA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63" t="29461" r="44791" b="34208"/>
          <a:stretch/>
        </p:blipFill>
        <p:spPr>
          <a:xfrm>
            <a:off x="1097280" y="2228192"/>
            <a:ext cx="6816702" cy="29737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9C069-2322-57B9-52D1-53DF9E3178BC}"/>
              </a:ext>
            </a:extLst>
          </p:cNvPr>
          <p:cNvSpPr txBox="1"/>
          <p:nvPr/>
        </p:nvSpPr>
        <p:spPr>
          <a:xfrm>
            <a:off x="7660640" y="1960880"/>
            <a:ext cx="389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Hadoop data gets divided in to small chunks called as HDFS blocks.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75B81-B368-2DBD-070D-6DB47C7BE6DB}"/>
              </a:ext>
            </a:extLst>
          </p:cNvPr>
          <p:cNvSpPr txBox="1"/>
          <p:nvPr/>
        </p:nvSpPr>
        <p:spPr>
          <a:xfrm>
            <a:off x="8193710" y="3430449"/>
            <a:ext cx="4171009" cy="2248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Scalability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effectLst/>
                <a:latin typeface="Söhne"/>
              </a:rPr>
              <a:t>Fault Tolerance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effectLst/>
                <a:latin typeface="Söhne"/>
              </a:rPr>
              <a:t>Flexibility</a:t>
            </a:r>
            <a:endParaRPr lang="en-IN" sz="2400" dirty="0">
              <a:latin typeface="Söhne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i="0" dirty="0">
                <a:effectLst/>
                <a:latin typeface="Söhne"/>
              </a:rPr>
              <a:t>Efficient Resource Utilization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1452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508E-53E7-0FE3-F2A3-C2939521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67078"/>
            <a:ext cx="10058400" cy="1227237"/>
          </a:xfrm>
        </p:spPr>
        <p:txBody>
          <a:bodyPr/>
          <a:lstStyle/>
          <a:p>
            <a:r>
              <a:rPr lang="en-IN" dirty="0">
                <a:solidFill>
                  <a:schemeClr val="accent3"/>
                </a:solidFill>
              </a:rPr>
              <a:t>Advantage 2: Data Locality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84006-FFDA-E064-B8BF-74721983D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8" t="28812" r="44655" b="34406"/>
          <a:stretch/>
        </p:blipFill>
        <p:spPr>
          <a:xfrm>
            <a:off x="344389" y="1694592"/>
            <a:ext cx="6838731" cy="2946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2184E-13E3-DF40-0250-33E58A5D0900}"/>
              </a:ext>
            </a:extLst>
          </p:cNvPr>
          <p:cNvSpPr txBox="1"/>
          <p:nvPr/>
        </p:nvSpPr>
        <p:spPr>
          <a:xfrm>
            <a:off x="7183120" y="2055941"/>
            <a:ext cx="4541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– Master sends the logic to salves that require for its job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chunk of data is getting processed in </a:t>
            </a:r>
            <a:r>
              <a:rPr lang="en-IN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locations in  parallel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saves  </a:t>
            </a:r>
            <a:r>
              <a:rPr lang="en-IN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“time” &amp;  “network bandwidth”-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 to move/transfer large amount of data from one point/location to another.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will be sent back to master machines and sent to client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597D8-619C-266B-14AF-2B15CD531492}"/>
              </a:ext>
            </a:extLst>
          </p:cNvPr>
          <p:cNvSpPr txBox="1"/>
          <p:nvPr/>
        </p:nvSpPr>
        <p:spPr>
          <a:xfrm>
            <a:off x="416560" y="4741541"/>
            <a:ext cx="10942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Locality -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MapReduce is processing at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“Location”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data is stored rather bringing data to “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centralised server”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Sends/submits data – To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Manager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decides – Data usually resides on “Nearest Data Node” to reduce the  network bandwidth.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= Name Node – In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[Storage] ,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Consideration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-resources manager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6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725BAA-670C-0D26-DE1E-060F15ED5C01}"/>
              </a:ext>
            </a:extLst>
          </p:cNvPr>
          <p:cNvSpPr txBox="1"/>
          <p:nvPr/>
        </p:nvSpPr>
        <p:spPr>
          <a:xfrm>
            <a:off x="1513840" y="922794"/>
            <a:ext cx="889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2"/>
                </a:solidFill>
              </a:rPr>
              <a:t>MapReduce:  Phases and Deamons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052A1-5E4F-4FE5-372D-6DE46EB9D805}"/>
              </a:ext>
            </a:extLst>
          </p:cNvPr>
          <p:cNvSpPr/>
          <p:nvPr/>
        </p:nvSpPr>
        <p:spPr>
          <a:xfrm>
            <a:off x="3886429" y="2092960"/>
            <a:ext cx="5288051" cy="7078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accent2"/>
                </a:solidFill>
              </a:rPr>
              <a:t>MapReduce Framework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7233BC-A229-E6AA-F531-8E116FCEABDE}"/>
              </a:ext>
            </a:extLst>
          </p:cNvPr>
          <p:cNvSpPr/>
          <p:nvPr/>
        </p:nvSpPr>
        <p:spPr>
          <a:xfrm>
            <a:off x="436880" y="3017520"/>
            <a:ext cx="5410200" cy="294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70C0"/>
                </a:solidFill>
              </a:rPr>
              <a:t>Phases:</a:t>
            </a:r>
          </a:p>
          <a:p>
            <a:pPr algn="ctr"/>
            <a:r>
              <a:rPr lang="en-IN" sz="2800" dirty="0">
                <a:solidFill>
                  <a:srgbClr val="FF0000"/>
                </a:solidFill>
              </a:rPr>
              <a:t>Map(): </a:t>
            </a:r>
            <a:r>
              <a:rPr lang="en-IN" sz="2800" dirty="0">
                <a:solidFill>
                  <a:schemeClr val="tx1"/>
                </a:solidFill>
              </a:rPr>
              <a:t>Converts input into Key Value pair</a:t>
            </a:r>
          </a:p>
          <a:p>
            <a:pPr algn="ctr"/>
            <a:endParaRPr lang="en-IN" sz="2800" dirty="0">
              <a:solidFill>
                <a:schemeClr val="tx1"/>
              </a:solidFill>
            </a:endParaRPr>
          </a:p>
          <a:p>
            <a:pPr algn="ctr"/>
            <a:r>
              <a:rPr lang="en-IN" sz="2800" dirty="0">
                <a:solidFill>
                  <a:srgbClr val="FF0000"/>
                </a:solidFill>
              </a:rPr>
              <a:t>Reduce():</a:t>
            </a:r>
            <a:r>
              <a:rPr lang="en-IN" sz="2800" dirty="0"/>
              <a:t> </a:t>
            </a:r>
            <a:r>
              <a:rPr lang="en-IN" sz="2800" dirty="0">
                <a:solidFill>
                  <a:schemeClr val="tx1"/>
                </a:solidFill>
              </a:rPr>
              <a:t>Combines output of mappers and produces a reduced result set.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71F2D-36C0-3043-0A4E-678FA8627ED7}"/>
              </a:ext>
            </a:extLst>
          </p:cNvPr>
          <p:cNvSpPr/>
          <p:nvPr/>
        </p:nvSpPr>
        <p:spPr>
          <a:xfrm>
            <a:off x="6467069" y="3180080"/>
            <a:ext cx="5288051" cy="2509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70C0"/>
                </a:solidFill>
              </a:rPr>
              <a:t>Daemons:</a:t>
            </a:r>
          </a:p>
          <a:p>
            <a:pPr algn="ctr"/>
            <a:r>
              <a:rPr lang="en-IN" sz="2800" dirty="0">
                <a:solidFill>
                  <a:srgbClr val="FF0000"/>
                </a:solidFill>
              </a:rPr>
              <a:t>JobTracker:</a:t>
            </a:r>
            <a:r>
              <a:rPr lang="en-IN" sz="2800" dirty="0"/>
              <a:t> </a:t>
            </a:r>
            <a:r>
              <a:rPr lang="en-IN" sz="2800" dirty="0">
                <a:solidFill>
                  <a:schemeClr val="tx1"/>
                </a:solidFill>
              </a:rPr>
              <a:t>Master schedules task</a:t>
            </a:r>
          </a:p>
          <a:p>
            <a:pPr algn="ctr"/>
            <a:r>
              <a:rPr lang="en-IN" sz="2800" dirty="0">
                <a:solidFill>
                  <a:srgbClr val="FF0000"/>
                </a:solidFill>
              </a:rPr>
              <a:t>TaskTracker:</a:t>
            </a:r>
            <a:r>
              <a:rPr lang="en-IN" sz="2800" dirty="0"/>
              <a:t> </a:t>
            </a:r>
            <a:r>
              <a:rPr lang="en-IN" sz="2800" dirty="0">
                <a:solidFill>
                  <a:schemeClr val="tx1"/>
                </a:solidFill>
              </a:rPr>
              <a:t>Slave executes task</a:t>
            </a:r>
          </a:p>
        </p:txBody>
      </p:sp>
    </p:spTree>
    <p:extLst>
      <p:ext uri="{BB962C8B-B14F-4D97-AF65-F5344CB8AC3E}">
        <p14:creationId xmlns:p14="http://schemas.microsoft.com/office/powerpoint/2010/main" val="282601666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90E04C1BF4E84EB786F390B6AC5ABE" ma:contentTypeVersion="0" ma:contentTypeDescription="Create a new document." ma:contentTypeScope="" ma:versionID="a3082a5c289d95db21a9dd75175f442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3f9ca9ed2b1b526ffdf70859b84e62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F437F4-5022-43F8-BBD3-EBBD2D5CEFBF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b51eec4f-fbc6-45fb-98db-456b975ef646"/>
    <ds:schemaRef ds:uri="41cd501c-084c-4b4a-849e-19d611a25fb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33CD76-6137-4AAE-99B2-7578162ED59C}"/>
</file>

<file path=customXml/itemProps3.xml><?xml version="1.0" encoding="utf-8"?>
<ds:datastoreItem xmlns:ds="http://schemas.openxmlformats.org/officeDocument/2006/customXml" ds:itemID="{E294043D-7264-430D-B8A0-1EB03C33FE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{33798190-E026-46BC-A17D-611A865043DE}tf56160789_win32</Template>
  <TotalTime>758</TotalTime>
  <Words>1472</Words>
  <Application>Microsoft Office PowerPoint</Application>
  <PresentationFormat>Widescreen</PresentationFormat>
  <Paragraphs>221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</vt:lpstr>
      <vt:lpstr>Bookman Old Style</vt:lpstr>
      <vt:lpstr>Calibri</vt:lpstr>
      <vt:lpstr>Calibri Light</vt:lpstr>
      <vt:lpstr>Consolas</vt:lpstr>
      <vt:lpstr>Franklin Gothic Book</vt:lpstr>
      <vt:lpstr>Nunito</vt:lpstr>
      <vt:lpstr>Söhne</vt:lpstr>
      <vt:lpstr>Söhne Mono</vt:lpstr>
      <vt:lpstr>Times New Roman</vt:lpstr>
      <vt:lpstr>Verdana</vt:lpstr>
      <vt:lpstr>1_RetrospectVTI</vt:lpstr>
      <vt:lpstr>Retrospect</vt:lpstr>
      <vt:lpstr>MapReduce Part - 3</vt:lpstr>
      <vt:lpstr>AGENDA</vt:lpstr>
      <vt:lpstr>Hadoop Main Components:</vt:lpstr>
      <vt:lpstr>Comparison: Convention Vs. MapReduce</vt:lpstr>
      <vt:lpstr>MapReduce:</vt:lpstr>
      <vt:lpstr>MapReduce - Nutshell</vt:lpstr>
      <vt:lpstr>Advantage 1: Parallel Processing</vt:lpstr>
      <vt:lpstr>Advantage 2: Data Locality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MapReduce: Word count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Election Votes Counting</vt:lpstr>
      <vt:lpstr>Traditional Approach: Election Votes Counting</vt:lpstr>
      <vt:lpstr>MapReduce Approach: Election Votes Counting</vt:lpstr>
      <vt:lpstr>Anatomy of MapReduce: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: Workflow</vt:lpstr>
      <vt:lpstr>YARN : MapReduce Beyond</vt:lpstr>
      <vt:lpstr>Hadoop Daemons:</vt:lpstr>
      <vt:lpstr>Hadoop 2.X MapReduce Yarn Components:</vt:lpstr>
      <vt:lpstr>YARN: Workflow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MapReduce Part - 3</dc:title>
  <dc:creator>Rashmi Laxmikant Malghan [MAHE-MIT]</dc:creator>
  <cp:lastModifiedBy>Rashmi Laxmikant Malghan [MAHE-MIT]</cp:lastModifiedBy>
  <cp:revision>43</cp:revision>
  <dcterms:created xsi:type="dcterms:W3CDTF">2023-02-15T09:24:43Z</dcterms:created>
  <dcterms:modified xsi:type="dcterms:W3CDTF">2024-01-31T14:31:06Z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0x0101000B90E04C1BF4E84EB786F390B6AC5ABE</vt:lpwstr>
  </property>
</Properties>
</file>